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81" r:id="rId3"/>
    <p:sldId id="282" r:id="rId4"/>
    <p:sldId id="275" r:id="rId5"/>
    <p:sldId id="286" r:id="rId6"/>
    <p:sldId id="268" r:id="rId7"/>
    <p:sldId id="266" r:id="rId8"/>
    <p:sldId id="287" r:id="rId9"/>
    <p:sldId id="299" r:id="rId10"/>
    <p:sldId id="290" r:id="rId11"/>
    <p:sldId id="289" r:id="rId12"/>
    <p:sldId id="280" r:id="rId13"/>
    <p:sldId id="294" r:id="rId14"/>
    <p:sldId id="295" r:id="rId15"/>
    <p:sldId id="296" r:id="rId16"/>
    <p:sldId id="297" r:id="rId17"/>
    <p:sldId id="298" r:id="rId18"/>
    <p:sldId id="300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94660"/>
  </p:normalViewPr>
  <p:slideViewPr>
    <p:cSldViewPr>
      <p:cViewPr>
        <p:scale>
          <a:sx n="41" d="100"/>
          <a:sy n="41" d="100"/>
        </p:scale>
        <p:origin x="-3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687AC-2CA5-4F26-8E94-AA5271D4DE8F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36CBD-F86E-4872-A018-9DC0AAEB7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2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9D34-A533-45EF-954B-C7DA8FB2A877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3A3C-378C-4932-AD7A-477305C0C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7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9D34-A533-45EF-954B-C7DA8FB2A877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3A3C-378C-4932-AD7A-477305C0C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1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9D34-A533-45EF-954B-C7DA8FB2A877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3A3C-378C-4932-AD7A-477305C0C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0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9D34-A533-45EF-954B-C7DA8FB2A877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3A3C-378C-4932-AD7A-477305C0C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1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9D34-A533-45EF-954B-C7DA8FB2A877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3A3C-378C-4932-AD7A-477305C0C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3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9D34-A533-45EF-954B-C7DA8FB2A877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3A3C-378C-4932-AD7A-477305C0C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9D34-A533-45EF-954B-C7DA8FB2A877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3A3C-378C-4932-AD7A-477305C0C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5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9D34-A533-45EF-954B-C7DA8FB2A877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3A3C-378C-4932-AD7A-477305C0C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3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9D34-A533-45EF-954B-C7DA8FB2A877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3A3C-378C-4932-AD7A-477305C0C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1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9D34-A533-45EF-954B-C7DA8FB2A877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3A3C-378C-4932-AD7A-477305C0C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9D34-A533-45EF-954B-C7DA8FB2A877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3A3C-378C-4932-AD7A-477305C0C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D9D34-A533-45EF-954B-C7DA8FB2A877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3A3C-378C-4932-AD7A-477305C0C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7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obin.miller@edmondschools.ne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package" Target="../embeddings/Microsoft_Office_Word_Document1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9" y="846138"/>
            <a:ext cx="792480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Welcome to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 Mrs. Miller’s 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8</a:t>
            </a:r>
            <a:r>
              <a:rPr lang="en-US" sz="3200" baseline="30000" dirty="0" smtClean="0">
                <a:latin typeface="Comic Sans MS" pitchFamily="66" charset="0"/>
              </a:rPr>
              <a:t>th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G</a:t>
            </a:r>
            <a:r>
              <a:rPr lang="en-US" sz="3200" dirty="0" smtClean="0">
                <a:latin typeface="Comic Sans MS" pitchFamily="66" charset="0"/>
              </a:rPr>
              <a:t>rade English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828800"/>
            <a:ext cx="9677400" cy="42973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Home of the Panthers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One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u="sng" dirty="0" smtClean="0"/>
              <a:t>Module A</a:t>
            </a:r>
            <a:endParaRPr lang="en-US" b="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Theme: Outsiders and Misfits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Essential Question:  How can we bridge the divisions that exist between groups of people? </a:t>
            </a:r>
          </a:p>
          <a:p>
            <a:pPr marL="0" indent="0">
              <a:buNone/>
            </a:pPr>
            <a:endParaRPr lang="en-US" sz="1400" i="1" dirty="0" smtClean="0"/>
          </a:p>
          <a:p>
            <a:pPr marL="0" indent="0">
              <a:buNone/>
            </a:pPr>
            <a:r>
              <a:rPr lang="en-US" sz="1400" i="1" dirty="0" smtClean="0"/>
              <a:t>The Outsiders </a:t>
            </a:r>
            <a:r>
              <a:rPr lang="en-US" sz="1400" dirty="0" smtClean="0"/>
              <a:t>novel</a:t>
            </a:r>
            <a:r>
              <a:rPr lang="en-US" sz="1400" i="1" dirty="0" smtClean="0"/>
              <a:t> </a:t>
            </a:r>
            <a:r>
              <a:rPr lang="en-US" sz="1400" dirty="0" smtClean="0"/>
              <a:t>by S.E. Hinton</a:t>
            </a:r>
          </a:p>
          <a:p>
            <a:pPr marL="0" indent="0">
              <a:buNone/>
            </a:pPr>
            <a:r>
              <a:rPr lang="en-US" sz="1400" dirty="0" smtClean="0"/>
              <a:t>“Nothing Gold Can Stay” poem by Robert Frost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“Us and Them” essay by David Sedaris</a:t>
            </a:r>
          </a:p>
          <a:p>
            <a:pPr marL="0" indent="0">
              <a:buNone/>
            </a:pPr>
            <a:r>
              <a:rPr lang="en-US" sz="1400" dirty="0" smtClean="0"/>
              <a:t>“Going Where I’m Coming From” memoir by Naomi </a:t>
            </a:r>
            <a:r>
              <a:rPr lang="en-US" sz="1400" dirty="0" err="1" smtClean="0"/>
              <a:t>Shihab</a:t>
            </a:r>
            <a:r>
              <a:rPr lang="en-US" sz="1400" dirty="0" smtClean="0"/>
              <a:t> Nye</a:t>
            </a:r>
          </a:p>
          <a:p>
            <a:pPr marL="0" indent="0">
              <a:buNone/>
            </a:pPr>
            <a:r>
              <a:rPr lang="en-US" sz="1400" dirty="0" smtClean="0"/>
              <a:t>“Great Rat Hunt” memoir by Lawrence Yep</a:t>
            </a:r>
          </a:p>
          <a:p>
            <a:pPr marL="0" indent="0">
              <a:buNone/>
            </a:pPr>
            <a:r>
              <a:rPr lang="en-US" sz="1400" dirty="0" smtClean="0"/>
              <a:t>“Dreams from My Father” autobiography by Barack Obama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u="sng" dirty="0" smtClean="0"/>
              <a:t>Module B</a:t>
            </a:r>
            <a:endParaRPr lang="en-US" b="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Theme: Risks Worth Taking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Essential Question: When is a risk worth taking?</a:t>
            </a:r>
          </a:p>
          <a:p>
            <a:pPr marL="0" indent="0">
              <a:buNone/>
            </a:pPr>
            <a:endParaRPr lang="en-US" sz="1400" i="1" dirty="0" smtClean="0"/>
          </a:p>
          <a:p>
            <a:pPr marL="0" indent="0">
              <a:buNone/>
            </a:pPr>
            <a:r>
              <a:rPr lang="en-US" sz="1400" i="1" dirty="0" smtClean="0"/>
              <a:t>Harriet Tubman: Conductor on the Underground Railroad </a:t>
            </a:r>
            <a:r>
              <a:rPr lang="en-US" sz="1400" dirty="0" smtClean="0"/>
              <a:t>by Ann </a:t>
            </a:r>
            <a:r>
              <a:rPr lang="en-US" sz="1400" dirty="0" err="1" smtClean="0"/>
              <a:t>Petry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i="1" dirty="0" smtClean="0"/>
              <a:t>Narrative of the Life of Frederick Douglas, an American Slave </a:t>
            </a:r>
            <a:r>
              <a:rPr lang="en-US" sz="1400" dirty="0" smtClean="0"/>
              <a:t>by Frederick Douglas</a:t>
            </a:r>
          </a:p>
          <a:p>
            <a:pPr marL="0" indent="0">
              <a:buNone/>
            </a:pPr>
            <a:r>
              <a:rPr lang="en-US" sz="1400" dirty="0" smtClean="0"/>
              <a:t>“Flowers for Algernon” short story by Daniel Keyes</a:t>
            </a:r>
          </a:p>
          <a:p>
            <a:pPr marL="0" indent="0">
              <a:buNone/>
            </a:pPr>
            <a:r>
              <a:rPr lang="en-US" sz="1400" i="1" dirty="0" smtClean="0"/>
              <a:t>The Diary of Anne Frank</a:t>
            </a:r>
            <a:r>
              <a:rPr lang="en-US" sz="1400" dirty="0" smtClean="0"/>
              <a:t> drama by Frances Goodrich </a:t>
            </a:r>
          </a:p>
          <a:p>
            <a:pPr marL="0" indent="0">
              <a:buNone/>
            </a:pPr>
            <a:r>
              <a:rPr lang="en-US" sz="1400" dirty="0" smtClean="0"/>
              <a:t>“Through the Tunnel” short story by Doris Lessing</a:t>
            </a:r>
          </a:p>
          <a:p>
            <a:pPr marL="0" indent="0">
              <a:buNone/>
            </a:pPr>
            <a:r>
              <a:rPr lang="en-US" sz="1400" dirty="0" smtClean="0"/>
              <a:t>“My First Free Summer” memoir by Julia Alvarez</a:t>
            </a:r>
          </a:p>
          <a:p>
            <a:pPr marL="0" indent="0">
              <a:buNone/>
            </a:pPr>
            <a:r>
              <a:rPr lang="en-US" sz="1400" dirty="0" smtClean="0"/>
              <a:t>“One More Person” media clip from </a:t>
            </a:r>
            <a:r>
              <a:rPr lang="en-US" sz="1400" i="1" dirty="0" smtClean="0"/>
              <a:t>Schindler’s List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Two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u="sng" dirty="0" smtClean="0"/>
              <a:t>Module C</a:t>
            </a:r>
            <a:endParaRPr lang="en-US" b="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Theme: Moving Ahead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Essential Question: How do people carry on after tragic events?</a:t>
            </a: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i="1" dirty="0" smtClean="0"/>
              <a:t>Chasing Lincoln’s Killer </a:t>
            </a:r>
            <a:r>
              <a:rPr lang="en-US" sz="1400" dirty="0" smtClean="0"/>
              <a:t>nonfiction by James Swanson</a:t>
            </a:r>
          </a:p>
          <a:p>
            <a:pPr marL="0" indent="0">
              <a:buNone/>
            </a:pPr>
            <a:r>
              <a:rPr lang="en-US" sz="1400" dirty="0" smtClean="0"/>
              <a:t>“Pandora’s Box” myth retold by Louis Untermeyer</a:t>
            </a:r>
          </a:p>
          <a:p>
            <a:pPr marL="0" indent="0">
              <a:buNone/>
            </a:pPr>
            <a:r>
              <a:rPr lang="en-US" sz="1400" dirty="0" smtClean="0"/>
              <a:t>“ O Captain! My Captain” poem by Walt Whitman</a:t>
            </a:r>
          </a:p>
          <a:p>
            <a:pPr marL="0" indent="0">
              <a:buNone/>
            </a:pPr>
            <a:r>
              <a:rPr lang="en-US" sz="1400" dirty="0" smtClean="0"/>
              <a:t>“The Pearl” novel excerpt by John Steinbeck</a:t>
            </a:r>
          </a:p>
          <a:p>
            <a:pPr marL="0" indent="0">
              <a:buNone/>
            </a:pPr>
            <a:r>
              <a:rPr lang="en-US" sz="1400" dirty="0" smtClean="0"/>
              <a:t>“The Mysterious Mr. Lincoln” biography by Russell Freedman</a:t>
            </a:r>
          </a:p>
          <a:p>
            <a:pPr marL="0" indent="0">
              <a:buNone/>
            </a:pPr>
            <a:r>
              <a:rPr lang="en-US" sz="1400" i="1" dirty="0" smtClean="0"/>
              <a:t>Killing Lincoln </a:t>
            </a:r>
            <a:r>
              <a:rPr lang="en-US" sz="1400" dirty="0" smtClean="0"/>
              <a:t>documentary film by Bill O’Reilly</a:t>
            </a: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u="sng" dirty="0" smtClean="0"/>
              <a:t>Module D</a:t>
            </a:r>
            <a:endParaRPr lang="en-US" b="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Theme: The Unknown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Essential Question: What frightens us? How does an author create suspense? </a:t>
            </a: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“Sorry, Right Number” teleplay by Stephen King</a:t>
            </a:r>
          </a:p>
          <a:p>
            <a:pPr marL="0" indent="0">
              <a:buNone/>
            </a:pPr>
            <a:r>
              <a:rPr lang="en-US" sz="1400" dirty="0" smtClean="0"/>
              <a:t>“The Hitchhiker” radio play by Lucille Fletcher</a:t>
            </a:r>
          </a:p>
          <a:p>
            <a:pPr marL="0" indent="0">
              <a:buNone/>
            </a:pPr>
            <a:r>
              <a:rPr lang="en-US" sz="1400" dirty="0" smtClean="0"/>
              <a:t>“Sorry, Wrong Number” radio play by Lucille Fletcher</a:t>
            </a:r>
          </a:p>
          <a:p>
            <a:pPr marL="0" indent="0">
              <a:buNone/>
            </a:pPr>
            <a:r>
              <a:rPr lang="en-US" sz="1400" dirty="0" smtClean="0"/>
              <a:t>“The Elevator” short story by William </a:t>
            </a:r>
            <a:r>
              <a:rPr lang="en-US" sz="1400" dirty="0" err="1" smtClean="0"/>
              <a:t>Sleator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“The Tell-Tale Heart” by Edgar Allen Poe</a:t>
            </a:r>
          </a:p>
          <a:p>
            <a:pPr marL="0" indent="0">
              <a:buNone/>
            </a:pPr>
            <a:r>
              <a:rPr lang="en-US" sz="1400" dirty="0" smtClean="0"/>
              <a:t>“The Monkey’s Paw” by W.W. Jacobs</a:t>
            </a:r>
          </a:p>
          <a:p>
            <a:pPr marL="0" indent="0">
              <a:buNone/>
            </a:pPr>
            <a:r>
              <a:rPr lang="en-US" sz="1400" dirty="0" smtClean="0"/>
              <a:t>“Full Fathom Five” poem by William Shakespeare from </a:t>
            </a:r>
            <a:r>
              <a:rPr lang="en-US" sz="1400" i="1" dirty="0" smtClean="0"/>
              <a:t>The Tempest </a:t>
            </a:r>
          </a:p>
          <a:p>
            <a:pPr marL="0" indent="0">
              <a:buNone/>
            </a:pPr>
            <a:r>
              <a:rPr lang="en-US" sz="1400" dirty="0" smtClean="0"/>
              <a:t>“The Cremation of Sam McGee” by Robert Service</a:t>
            </a:r>
          </a:p>
          <a:p>
            <a:pPr marL="0" indent="0">
              <a:buNone/>
            </a:pPr>
            <a:r>
              <a:rPr lang="en-US" sz="1400" i="1" dirty="0" err="1" smtClean="0"/>
              <a:t>Danse</a:t>
            </a:r>
            <a:r>
              <a:rPr lang="en-US" sz="1400" i="1" dirty="0" smtClean="0"/>
              <a:t> Macabre</a:t>
            </a:r>
            <a:r>
              <a:rPr lang="en-US" sz="1400" dirty="0" smtClean="0"/>
              <a:t> essay by Stephen King</a:t>
            </a:r>
          </a:p>
          <a:p>
            <a:pPr marL="0" indent="0">
              <a:buNone/>
            </a:pPr>
            <a:r>
              <a:rPr lang="en-US" sz="1400" dirty="0" smtClean="0"/>
              <a:t>“The Curious Lives of People Who Feel No Fear” article by Christie </a:t>
            </a:r>
            <a:r>
              <a:rPr lang="en-US" sz="1400" dirty="0" err="1" smtClean="0"/>
              <a:t>Aschwanden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31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Let’s keep in touch…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. 726-5523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2ND HOUR PLAN (8:43-9:36am)</a:t>
            </a:r>
          </a:p>
          <a:p>
            <a:pPr marL="0" indent="0">
              <a:buNone/>
            </a:pPr>
            <a:r>
              <a:rPr lang="en-US" b="1" dirty="0" smtClean="0">
                <a:latin typeface="Comic Sans MS" pitchFamily="66" charset="0"/>
              </a:rPr>
              <a:t>2. </a:t>
            </a:r>
            <a:r>
              <a:rPr lang="en-US" dirty="0" smtClean="0">
                <a:latin typeface="Comic Sans MS" pitchFamily="66" charset="0"/>
                <a:hlinkClick r:id="rId2"/>
              </a:rPr>
              <a:t>robin.miller@edmondschools.net</a:t>
            </a:r>
            <a:endParaRPr lang="en-US" dirty="0" smtClean="0">
              <a:latin typeface="Comic Sans MS" pitchFamily="66" charset="0"/>
            </a:endParaRPr>
          </a:p>
          <a:p>
            <a:pPr marL="514350" indent="-514350">
              <a:buAutoNum type="arabicPeriod" startAt="3"/>
            </a:pPr>
            <a:r>
              <a:rPr lang="en-US" dirty="0" smtClean="0">
                <a:latin typeface="Comic Sans MS" pitchFamily="66" charset="0"/>
              </a:rPr>
              <a:t>www.edmondschools.net/cimarron/ TEAMS/Yale/R Miller-English</a:t>
            </a:r>
          </a:p>
          <a:p>
            <a:pPr marL="514350" indent="-514350">
              <a:buAutoNum type="arabicPeriod" startAt="3"/>
            </a:pPr>
            <a:r>
              <a:rPr lang="en-US" dirty="0" smtClean="0">
                <a:latin typeface="Comic Sans MS" pitchFamily="66" charset="0"/>
              </a:rPr>
              <a:t>Edmodo.com</a:t>
            </a:r>
          </a:p>
          <a:p>
            <a:pPr marL="0" indent="0">
              <a:buNone/>
            </a:pPr>
            <a:endParaRPr lang="en-US" sz="29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9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Pinnacle Internet Viewer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Blank space = I haven’t entered a grade yet</a:t>
            </a:r>
          </a:p>
          <a:p>
            <a:r>
              <a:rPr lang="en-US" dirty="0" smtClean="0"/>
              <a:t>X= your student was excused from this assignment; it does not affect his/her grade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Z</a:t>
            </a:r>
            <a:r>
              <a:rPr lang="en-US" dirty="0">
                <a:solidFill>
                  <a:prstClr val="black"/>
                </a:solidFill>
              </a:rPr>
              <a:t>= I never received this assignment from your student; time to find out why and get rid of this </a:t>
            </a:r>
            <a:r>
              <a:rPr lang="en-US" dirty="0" smtClean="0">
                <a:solidFill>
                  <a:prstClr val="black"/>
                </a:solidFill>
              </a:rPr>
              <a:t>zero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Please track your student’s grades in P.I.V.!  </a:t>
            </a:r>
          </a:p>
          <a:p>
            <a:r>
              <a:rPr lang="en-US" dirty="0" smtClean="0"/>
              <a:t>I print out reports every weekend and highlight missing or redo assignments (below 70%)</a:t>
            </a:r>
          </a:p>
          <a:p>
            <a:r>
              <a:rPr lang="en-US" dirty="0" smtClean="0"/>
              <a:t>I pass the report (random organization by student id number) during class on Monday and post on the back wall for the week.  </a:t>
            </a:r>
          </a:p>
          <a:p>
            <a:r>
              <a:rPr lang="en-US" dirty="0" smtClean="0"/>
              <a:t>Not doing work is NOT an option. ASA every Tuesday and Thursday until 4:30pm.  Bus home provided.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Edmodo</a:t>
            </a:r>
            <a:r>
              <a:rPr lang="en-US" dirty="0" smtClean="0"/>
              <a:t> is a free and secure social learning network for teachers, students and schools.  </a:t>
            </a:r>
          </a:p>
          <a:p>
            <a:r>
              <a:rPr lang="en-US" dirty="0" smtClean="0"/>
              <a:t>It provides a safe and easy way for us to connect, share content and access homework and school notices. </a:t>
            </a:r>
          </a:p>
          <a:p>
            <a:r>
              <a:rPr lang="en-US" dirty="0" smtClean="0"/>
              <a:t>Only my students and their parents with our (class) group code can access it, and  I will be monitoring all communication.  </a:t>
            </a:r>
          </a:p>
        </p:txBody>
      </p:sp>
    </p:spTree>
    <p:extLst>
      <p:ext uri="{BB962C8B-B14F-4D97-AF65-F5344CB8AC3E}">
        <p14:creationId xmlns:p14="http://schemas.microsoft.com/office/powerpoint/2010/main" val="34739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will be able to-</a:t>
            </a:r>
          </a:p>
          <a:p>
            <a:r>
              <a:rPr lang="en-US" dirty="0" smtClean="0"/>
              <a:t>Send messages to your student and me, either together or individually</a:t>
            </a:r>
          </a:p>
          <a:p>
            <a:r>
              <a:rPr lang="en-US" dirty="0" smtClean="0"/>
              <a:t>View/print homework assignments and due dates</a:t>
            </a:r>
          </a:p>
          <a:p>
            <a:r>
              <a:rPr lang="en-US" dirty="0" smtClean="0"/>
              <a:t>Receive updates on class and school events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join EDMODO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Edmodo.com</a:t>
            </a:r>
          </a:p>
          <a:p>
            <a:r>
              <a:rPr lang="en-US" dirty="0" smtClean="0"/>
              <a:t>Select Parent Signup</a:t>
            </a:r>
          </a:p>
          <a:p>
            <a:r>
              <a:rPr lang="en-US" dirty="0" smtClean="0"/>
              <a:t>Type the parent password  (found in the lower left corner of your student’s </a:t>
            </a:r>
            <a:r>
              <a:rPr lang="en-US" dirty="0" err="1" smtClean="0"/>
              <a:t>Edmodo</a:t>
            </a:r>
            <a:r>
              <a:rPr lang="en-US" dirty="0" smtClean="0"/>
              <a:t> page)</a:t>
            </a:r>
          </a:p>
          <a:p>
            <a:r>
              <a:rPr lang="en-US" dirty="0" smtClean="0"/>
              <a:t>Create a username and password</a:t>
            </a:r>
          </a:p>
          <a:p>
            <a:r>
              <a:rPr lang="en-US" dirty="0" smtClean="0"/>
              <a:t>Select Sign </a:t>
            </a:r>
            <a:r>
              <a:rPr lang="en-US" dirty="0"/>
              <a:t>U</a:t>
            </a:r>
            <a:r>
              <a:rPr lang="en-US" dirty="0" smtClean="0"/>
              <a:t>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Save those little rings on top of your cans and send them into your </a:t>
            </a:r>
            <a:r>
              <a:rPr lang="en-US" sz="2700" smtClean="0"/>
              <a:t>youth’s Cimarron homeroom</a:t>
            </a:r>
            <a:r>
              <a:rPr lang="en-US" sz="2700" dirty="0" smtClean="0"/>
              <a:t>!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  </a:t>
            </a:r>
            <a:r>
              <a:rPr lang="en-US" sz="5400" b="1" dirty="0" smtClean="0">
                <a:latin typeface="Britannic Bold" pitchFamily="34" charset="0"/>
                <a:cs typeface="Arial" pitchFamily="34" charset="0"/>
              </a:rPr>
              <a:t>PULL TABS PROGRAM</a:t>
            </a:r>
          </a:p>
          <a:p>
            <a:pPr algn="ctr">
              <a:buNone/>
            </a:pPr>
            <a:r>
              <a:rPr lang="en-US" sz="4800" dirty="0" smtClean="0"/>
              <a:t>to benefit</a:t>
            </a:r>
            <a:br>
              <a:rPr lang="en-US" sz="4800" dirty="0" smtClean="0"/>
            </a:br>
            <a:r>
              <a:rPr lang="en-US" sz="4800" dirty="0" smtClean="0"/>
              <a:t>Ronald McDonald House Charities </a:t>
            </a:r>
            <a:br>
              <a:rPr lang="en-US" sz="4800" dirty="0" smtClean="0"/>
            </a:br>
            <a:r>
              <a:rPr lang="en-US" sz="4800" dirty="0" smtClean="0"/>
              <a:t>of Oklahoma City</a:t>
            </a:r>
            <a:endParaRPr lang="en-US" sz="4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PTO is accepting your donations TONIGHT at their table in front of the library.  I think there are even FREE COOKIES!!!</a:t>
            </a:r>
            <a:endParaRPr lang="en-US" sz="40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2076450"/>
            <a:ext cx="6121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Allow me to introduce myself-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I grew up in western New York State </a:t>
            </a:r>
          </a:p>
          <a:p>
            <a:r>
              <a:rPr lang="en-US" sz="1800" dirty="0" smtClean="0"/>
              <a:t>I got my B.A. in English and French from Houghton College, N.Y.  </a:t>
            </a:r>
          </a:p>
          <a:p>
            <a:r>
              <a:rPr lang="en-US" sz="1800" dirty="0" smtClean="0"/>
              <a:t>I taught high school for five years in California and got my master’s degree in Special Education from Santa Clara University.</a:t>
            </a:r>
          </a:p>
          <a:p>
            <a:r>
              <a:rPr lang="en-US" sz="1800" dirty="0" smtClean="0"/>
              <a:t>We moved to Oklahoma 19 years ago.</a:t>
            </a:r>
          </a:p>
          <a:p>
            <a:pPr lvl="0"/>
            <a:r>
              <a:rPr lang="en-US" sz="1800" dirty="0" smtClean="0">
                <a:solidFill>
                  <a:prstClr val="black"/>
                </a:solidFill>
              </a:rPr>
              <a:t>I was a homemaker for 18 years, raising a daughter and son. </a:t>
            </a:r>
          </a:p>
          <a:p>
            <a:r>
              <a:rPr lang="en-US" sz="1800" dirty="0" smtClean="0">
                <a:solidFill>
                  <a:prstClr val="black"/>
                </a:solidFill>
              </a:rPr>
              <a:t>I was an active Assistant Scoutmaster in the Boy Scouts for 11 years.  </a:t>
            </a:r>
          </a:p>
          <a:p>
            <a:pPr lvl="0"/>
            <a:r>
              <a:rPr lang="en-US" sz="1800" dirty="0" smtClean="0">
                <a:solidFill>
                  <a:prstClr val="black"/>
                </a:solidFill>
              </a:rPr>
              <a:t>1</a:t>
            </a:r>
            <a:r>
              <a:rPr lang="en-US" sz="100" dirty="0" smtClean="0">
                <a:solidFill>
                  <a:prstClr val="black"/>
                </a:solidFill>
              </a:rPr>
              <a:t>9191919</a:t>
            </a:r>
            <a:endParaRPr lang="en-US" sz="1800" dirty="0" smtClean="0">
              <a:solidFill>
                <a:prstClr val="black"/>
              </a:solidFill>
            </a:endParaRPr>
          </a:p>
          <a:p>
            <a:endParaRPr lang="en-US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prstClr val="black"/>
                </a:solidFill>
              </a:rPr>
              <a:t>I </a:t>
            </a:r>
            <a:r>
              <a:rPr lang="en-US" sz="1800" dirty="0">
                <a:solidFill>
                  <a:prstClr val="black"/>
                </a:solidFill>
              </a:rPr>
              <a:t>was an active Assistant Scoutmaster in the Boy Scouts </a:t>
            </a:r>
            <a:r>
              <a:rPr lang="en-US" sz="1800" dirty="0" smtClean="0">
                <a:solidFill>
                  <a:prstClr val="black"/>
                </a:solidFill>
              </a:rPr>
              <a:t>for </a:t>
            </a:r>
            <a:r>
              <a:rPr lang="en-US" sz="1800" dirty="0">
                <a:solidFill>
                  <a:prstClr val="black"/>
                </a:solidFill>
              </a:rPr>
              <a:t>11 years.  </a:t>
            </a:r>
          </a:p>
          <a:p>
            <a:r>
              <a:rPr lang="en-US" sz="1800" dirty="0" smtClean="0"/>
              <a:t>I have been an member of QSUMC for 19 years.</a:t>
            </a:r>
          </a:p>
          <a:p>
            <a:r>
              <a:rPr lang="en-US" sz="1800" dirty="0" smtClean="0"/>
              <a:t>I returned to teaching two years ago; I subbed in the 3 Edmond high schools in 12-13 and taught 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 here at Cimarron last year. </a:t>
            </a:r>
          </a:p>
          <a:p>
            <a:r>
              <a:rPr lang="en-US" sz="1800" dirty="0" smtClean="0"/>
              <a:t>I am looking forward to a GREAT year of preparing  your sons and daughters for their transition to high school and beyond! 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05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What do we do in here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and why?   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7200" u="sng" dirty="0" smtClean="0">
                <a:latin typeface="Comic Sans MS" pitchFamily="66" charset="0"/>
              </a:rPr>
              <a:t>Course Objectives</a:t>
            </a:r>
            <a:endParaRPr lang="en-US" sz="7200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8915400" cy="5668963"/>
          </a:xfrm>
        </p:spPr>
        <p:txBody>
          <a:bodyPr>
            <a:normAutofit/>
          </a:bodyPr>
          <a:lstStyle/>
          <a:p>
            <a:endParaRPr lang="en-US" sz="4800" dirty="0" smtClean="0">
              <a:latin typeface="Comic Sans MS" pitchFamily="66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400" dirty="0" smtClean="0">
                <a:latin typeface="Comic Sans MS" pitchFamily="66" charset="0"/>
              </a:rPr>
              <a:t>Enable students to be </a:t>
            </a:r>
            <a:r>
              <a:rPr lang="en-US" sz="4400" b="1" dirty="0" smtClean="0">
                <a:latin typeface="Comic Sans MS" pitchFamily="66" charset="0"/>
              </a:rPr>
              <a:t>fluent, effective communicators </a:t>
            </a:r>
            <a:r>
              <a:rPr lang="en-US" sz="4400" dirty="0" smtClean="0">
                <a:latin typeface="Comic Sans MS" pitchFamily="66" charset="0"/>
              </a:rPr>
              <a:t>and </a:t>
            </a:r>
            <a:r>
              <a:rPr lang="en-US" sz="4400" b="1" dirty="0" smtClean="0">
                <a:latin typeface="Comic Sans MS" pitchFamily="66" charset="0"/>
              </a:rPr>
              <a:t>lifelong learners </a:t>
            </a:r>
            <a:r>
              <a:rPr lang="en-US" sz="4400" dirty="0" smtClean="0">
                <a:latin typeface="Comic Sans MS" pitchFamily="66" charset="0"/>
              </a:rPr>
              <a:t>who have an understanding of language and its importance in their lives.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2.  Develop students’ language proficiency to prepare them for college, career and citizenship.</a:t>
            </a:r>
            <a:endParaRPr lang="en-US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3.  </a:t>
            </a:r>
            <a:r>
              <a:rPr lang="en-US" sz="4400" dirty="0" smtClean="0">
                <a:latin typeface="Comic Sans MS" pitchFamily="66" charset="0"/>
              </a:rPr>
              <a:t>Go beyond the basics of literature and grammar to ensure that students can successfully </a:t>
            </a:r>
            <a:r>
              <a:rPr lang="en-US" sz="4400" b="1" dirty="0" smtClean="0">
                <a:latin typeface="Comic Sans MS" pitchFamily="66" charset="0"/>
              </a:rPr>
              <a:t>solve problems </a:t>
            </a:r>
            <a:r>
              <a:rPr lang="en-US" sz="4400" dirty="0" smtClean="0">
                <a:latin typeface="Comic Sans MS" pitchFamily="66" charset="0"/>
              </a:rPr>
              <a:t>and </a:t>
            </a:r>
            <a:r>
              <a:rPr lang="en-US" sz="4400" b="1" dirty="0" smtClean="0">
                <a:latin typeface="Comic Sans MS" pitchFamily="66" charset="0"/>
              </a:rPr>
              <a:t>think both critically and creatively </a:t>
            </a:r>
            <a:r>
              <a:rPr lang="en-US" sz="4400" dirty="0" smtClean="0">
                <a:latin typeface="Comic Sans MS" pitchFamily="66" charset="0"/>
              </a:rPr>
              <a:t>in </a:t>
            </a:r>
            <a:r>
              <a:rPr lang="en-US" sz="4400" i="1" dirty="0" smtClean="0">
                <a:latin typeface="Comic Sans MS" pitchFamily="66" charset="0"/>
              </a:rPr>
              <a:t>all</a:t>
            </a:r>
            <a:r>
              <a:rPr lang="en-US" sz="4400" dirty="0" smtClean="0">
                <a:latin typeface="Comic Sans MS" pitchFamily="66" charset="0"/>
              </a:rPr>
              <a:t> subject areas and in real life situations.</a:t>
            </a:r>
            <a:endParaRPr lang="en-US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858962"/>
          </a:xfrm>
        </p:spPr>
        <p:txBody>
          <a:bodyPr>
            <a:noAutofit/>
          </a:bodyPr>
          <a:lstStyle/>
          <a:p>
            <a:r>
              <a:rPr lang="en-US" sz="4800" b="1" i="1" u="sng" dirty="0" smtClean="0"/>
              <a:t>The Four </a:t>
            </a:r>
            <a:r>
              <a:rPr lang="en-US" sz="4800" b="1" i="1" u="sng" dirty="0"/>
              <a:t>P</a:t>
            </a:r>
            <a:r>
              <a:rPr lang="en-US" sz="4800" b="1" i="1" u="sng" dirty="0" smtClean="0"/>
              <a:t>arts of Language Arts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u="sng" dirty="0" smtClean="0"/>
              <a:t>O</a:t>
            </a:r>
            <a:r>
              <a:rPr lang="en-US" sz="4800" dirty="0" smtClean="0"/>
              <a:t>klahoma </a:t>
            </a:r>
            <a:r>
              <a:rPr lang="en-US" sz="4800" b="1" u="sng" dirty="0" smtClean="0"/>
              <a:t>A</a:t>
            </a:r>
            <a:r>
              <a:rPr lang="en-US" sz="4800" dirty="0" smtClean="0"/>
              <a:t>cademic </a:t>
            </a:r>
            <a:r>
              <a:rPr lang="en-US" sz="4800" b="1" u="sng" dirty="0" smtClean="0"/>
              <a:t>S</a:t>
            </a:r>
            <a:r>
              <a:rPr lang="en-US" sz="4800" dirty="0" smtClean="0"/>
              <a:t>tandards (OAS)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fontScale="47500" lnSpcReduction="20000"/>
          </a:bodyPr>
          <a:lstStyle/>
          <a:p>
            <a:endParaRPr lang="en-US" sz="48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5700" dirty="0" smtClean="0"/>
              <a:t>Reading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US" sz="5700" dirty="0" smtClean="0"/>
              <a:t>Writing 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US" sz="5700" dirty="0" smtClean="0"/>
              <a:t>Language </a:t>
            </a:r>
            <a:r>
              <a:rPr lang="en-US" sz="5700" dirty="0">
                <a:solidFill>
                  <a:prstClr val="black"/>
                </a:solidFill>
              </a:rPr>
              <a:t>(Grammar and </a:t>
            </a:r>
            <a:r>
              <a:rPr lang="en-US" sz="5700" dirty="0" smtClean="0">
                <a:solidFill>
                  <a:prstClr val="black"/>
                </a:solidFill>
              </a:rPr>
              <a:t>Vocabulary)</a:t>
            </a:r>
            <a:r>
              <a:rPr lang="en-US" sz="5700" dirty="0" smtClean="0"/>
              <a:t>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700" dirty="0" smtClean="0"/>
              <a:t>Speaking and Listening</a:t>
            </a:r>
          </a:p>
          <a:p>
            <a:pPr marL="0" indent="0">
              <a:buNone/>
            </a:pPr>
            <a:endParaRPr lang="en-US" sz="5700" dirty="0" smtClean="0"/>
          </a:p>
          <a:p>
            <a:pPr marL="0" indent="0" algn="ctr">
              <a:buNone/>
            </a:pPr>
            <a:r>
              <a:rPr lang="en-US" sz="5700" dirty="0" smtClean="0"/>
              <a:t>***BONUS MATERIAL!***</a:t>
            </a:r>
          </a:p>
          <a:p>
            <a:r>
              <a:rPr lang="en-US" sz="5700" dirty="0" smtClean="0"/>
              <a:t> Visual Literacy (being able to interpret, analyze, and evaluate complex visual media)</a:t>
            </a:r>
          </a:p>
          <a:p>
            <a:r>
              <a:rPr lang="en-US" sz="5700" dirty="0" smtClean="0"/>
              <a:t>Conduct short research projects to answer a question</a:t>
            </a:r>
          </a:p>
          <a:p>
            <a:pPr marL="0" indent="0">
              <a:buNone/>
            </a:pPr>
            <a:r>
              <a:rPr lang="en-US" sz="5700" dirty="0" smtClean="0"/>
              <a:t>        </a:t>
            </a:r>
          </a:p>
          <a:p>
            <a:pPr marL="914400" indent="-914400">
              <a:buFont typeface="+mj-lt"/>
              <a:buAutoNum type="arabicPeriod"/>
            </a:pPr>
            <a:endParaRPr lang="en-US" sz="4800" dirty="0"/>
          </a:p>
          <a:p>
            <a:pPr marL="914400" indent="-914400">
              <a:buFont typeface="+mj-lt"/>
              <a:buAutoNum type="arabicPeriod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770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“Modules”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Each module contains:</a:t>
            </a:r>
          </a:p>
          <a:p>
            <a:r>
              <a:rPr lang="en-US" dirty="0" smtClean="0"/>
              <a:t>An extended novel or text(s)</a:t>
            </a:r>
          </a:p>
          <a:p>
            <a:r>
              <a:rPr lang="en-US" dirty="0" smtClean="0"/>
              <a:t>2-3 Short stories or poems</a:t>
            </a:r>
          </a:p>
          <a:p>
            <a:r>
              <a:rPr lang="en-US" dirty="0" smtClean="0"/>
              <a:t>1-2 Informational texts (nonfiction)</a:t>
            </a:r>
          </a:p>
          <a:p>
            <a:r>
              <a:rPr lang="en-US" dirty="0" smtClean="0"/>
              <a:t>1 Research project</a:t>
            </a:r>
          </a:p>
          <a:p>
            <a:r>
              <a:rPr lang="en-US" dirty="0" smtClean="0"/>
              <a:t>Writing (routine writing; 4-6 literary analyses which argue, inform or explain; and 1 narrative writing assignment)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10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0" y="459114"/>
          <a:ext cx="7565804" cy="601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5943600" imgH="4727520" progId="Word.Document.12">
                  <p:embed/>
                </p:oleObj>
              </mc:Choice>
              <mc:Fallback>
                <p:oleObj name="Document" r:id="rId4" imgW="5943600" imgH="472752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9114"/>
                        <a:ext cx="7565804" cy="6017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7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1014</Words>
  <Application>Microsoft Office PowerPoint</Application>
  <PresentationFormat>On-screen Show (4:3)</PresentationFormat>
  <Paragraphs>136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Welcome to  Mrs. Miller’s  8th Grade English</vt:lpstr>
      <vt:lpstr>Allow me to introduce myself-</vt:lpstr>
      <vt:lpstr>What do we do in here  and why?    </vt:lpstr>
      <vt:lpstr>PowerPoint Presentation</vt:lpstr>
      <vt:lpstr>PowerPoint Presentation</vt:lpstr>
      <vt:lpstr>PowerPoint Presentation</vt:lpstr>
      <vt:lpstr>The Four Parts of Language Arts Oklahoma Academic Standards (OAS)</vt:lpstr>
      <vt:lpstr>4 “Modules”</vt:lpstr>
      <vt:lpstr>PowerPoint Presentation</vt:lpstr>
      <vt:lpstr>Semester One</vt:lpstr>
      <vt:lpstr>Semester Two</vt:lpstr>
      <vt:lpstr>Let’s keep in touch…</vt:lpstr>
      <vt:lpstr>Pinnacle Internet Viewer</vt:lpstr>
      <vt:lpstr>Grade Monitoring</vt:lpstr>
      <vt:lpstr>EDMODO</vt:lpstr>
      <vt:lpstr>Parent Accounts</vt:lpstr>
      <vt:lpstr>To join EDMODO</vt:lpstr>
      <vt:lpstr>Save those little rings on top of your cans and send them into your youth’s Cimarron homeroom!</vt:lpstr>
      <vt:lpstr> PTO is accepting your donations TONIGHT at their table in front of the library.  I think there are even FREE COOKIES!!!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Novels</dc:title>
  <dc:creator>Robin L. Miller</dc:creator>
  <cp:lastModifiedBy>Robin L. Miller</cp:lastModifiedBy>
  <cp:revision>49</cp:revision>
  <dcterms:created xsi:type="dcterms:W3CDTF">2012-08-25T01:14:17Z</dcterms:created>
  <dcterms:modified xsi:type="dcterms:W3CDTF">2013-08-28T01:59:38Z</dcterms:modified>
</cp:coreProperties>
</file>